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256" r:id="rId3"/>
    <p:sldId id="273" r:id="rId5"/>
    <p:sldId id="259" r:id="rId6"/>
    <p:sldId id="265" r:id="rId7"/>
    <p:sldId id="276" r:id="rId8"/>
    <p:sldId id="283" r:id="rId9"/>
    <p:sldId id="274" r:id="rId10"/>
    <p:sldId id="277" r:id="rId11"/>
    <p:sldId id="286" r:id="rId12"/>
    <p:sldId id="278" r:id="rId13"/>
    <p:sldId id="285" r:id="rId14"/>
    <p:sldId id="282" r:id="rId15"/>
    <p:sldId id="287" r:id="rId16"/>
    <p:sldId id="279" r:id="rId17"/>
    <p:sldId id="275" r:id="rId18"/>
    <p:sldId id="281" r:id="rId19"/>
    <p:sldId id="260" r:id="rId20"/>
    <p:sldId id="267" r:id="rId21"/>
    <p:sldId id="258" r:id="rId22"/>
    <p:sldId id="262" r:id="rId23"/>
    <p:sldId id="284" r:id="rId24"/>
    <p:sldId id="261" r:id="rId25"/>
    <p:sldId id="269" r:id="rId26"/>
    <p:sldId id="289" r:id="rId27"/>
    <p:sldId id="290" r:id="rId28"/>
    <p:sldId id="288" r:id="rId29"/>
    <p:sldId id="270" r:id="rId30"/>
    <p:sldId id="263" r:id="rId31"/>
    <p:sldId id="264" r:id="rId32"/>
    <p:sldId id="272" r:id="rId33"/>
  </p:sldIdLst>
  <p:sldSz cx="12192000" cy="6858000"/>
  <p:notesSz cx="6858000" cy="9144000"/>
  <p:embeddedFontLst>
    <p:embeddedFont>
      <p:font typeface="汉仪雅酷黑简" panose="00020600040101010101" charset="-122"/>
      <p:regular r:id="rId38"/>
    </p:embeddedFont>
    <p:embeddedFont>
      <p:font typeface="Crunch SemiBold" charset="0"/>
      <p:bold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5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</a:fld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</a:fld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雅酷黑简" panose="00020600040101010101" charset="-122"/>
        <a:ea typeface="汉仪雅酷黑简" panose="00020600040101010101" charset="-122"/>
        <a:cs typeface="+mn-cs"/>
        <a:sym typeface="汉仪雅酷黑简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雅酷黑简" panose="00020600040101010101" charset="-122"/>
        <a:ea typeface="汉仪雅酷黑简" panose="00020600040101010101" charset="-122"/>
        <a:cs typeface="+mn-cs"/>
        <a:sym typeface="汉仪雅酷黑简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雅酷黑简" panose="00020600040101010101" charset="-122"/>
        <a:ea typeface="汉仪雅酷黑简" panose="00020600040101010101" charset="-122"/>
        <a:cs typeface="+mn-cs"/>
        <a:sym typeface="汉仪雅酷黑简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雅酷黑简" panose="00020600040101010101" charset="-122"/>
        <a:ea typeface="汉仪雅酷黑简" panose="00020600040101010101" charset="-122"/>
        <a:cs typeface="+mn-cs"/>
        <a:sym typeface="汉仪雅酷黑简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雅酷黑简" panose="00020600040101010101" charset="-122"/>
        <a:ea typeface="汉仪雅酷黑简" panose="00020600040101010101" charset="-122"/>
        <a:cs typeface="+mn-cs"/>
        <a:sym typeface="汉仪雅酷黑简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  <a:lvl2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2pPr>
            <a:lvl3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3pPr>
            <a:lvl4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4pPr>
            <a:lvl5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397600"/>
            <a:ext cx="9799200" cy="11052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5040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  <a:lvl2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2pPr>
            <a:lvl3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3pPr>
            <a:lvl4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4pPr>
            <a:lvl5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  <a:lvl2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2pPr>
            <a:lvl3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3pPr>
            <a:lvl4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4pPr>
            <a:lvl5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  <a:lvl2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2pPr>
            <a:lvl3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3pPr>
            <a:lvl4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4pPr>
            <a:lvl5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04000"/>
            <a:ext cx="5342400" cy="4140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  <a:lvl2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2pPr>
            <a:lvl3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3pPr>
            <a:lvl4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4pPr>
            <a:lvl5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04000"/>
            <a:ext cx="5342400" cy="4140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  <a:lvl2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2pPr>
            <a:lvl3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3pPr>
            <a:lvl4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4pPr>
            <a:lvl5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  <a:lvl2pPr marL="685800" indent="-228600">
              <a:defRPr spc="3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2pPr>
            <a:lvl3pPr marL="1143000" indent="-228600">
              <a:defRPr spc="3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3pPr>
            <a:lvl4pPr marL="1600200" indent="-228600">
              <a:defRPr spc="3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4pPr>
            <a:lvl5pPr marL="2057400" indent="-228600">
              <a:defRPr spc="3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汉仪雅酷黑简" panose="00020600040101010101" charset="-122"/>
          <a:ea typeface="汉仪雅酷黑简" panose="00020600040101010101" charset="-122"/>
          <a:cs typeface="+mj-cs"/>
          <a:sym typeface="汉仪雅酷黑简" panose="00020600040101010101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雅酷黑简" panose="00020600040101010101" charset="-122"/>
          <a:ea typeface="汉仪雅酷黑简" panose="00020600040101010101" charset="-122"/>
          <a:cs typeface="+mn-cs"/>
          <a:sym typeface="汉仪雅酷黑简" panose="00020600040101010101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雅酷黑简" panose="00020600040101010101" charset="-122"/>
          <a:ea typeface="汉仪雅酷黑简" panose="00020600040101010101" charset="-122"/>
          <a:cs typeface="+mn-cs"/>
          <a:sym typeface="汉仪雅酷黑简" panose="00020600040101010101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雅酷黑简" panose="00020600040101010101" charset="-122"/>
          <a:ea typeface="汉仪雅酷黑简" panose="00020600040101010101" charset="-122"/>
          <a:cs typeface="+mn-cs"/>
          <a:sym typeface="汉仪雅酷黑简" panose="00020600040101010101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雅酷黑简" panose="00020600040101010101" charset="-122"/>
          <a:ea typeface="汉仪雅酷黑简" panose="00020600040101010101" charset="-122"/>
          <a:cs typeface="+mn-cs"/>
          <a:sym typeface="汉仪雅酷黑简" panose="00020600040101010101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雅酷黑简" panose="00020600040101010101" charset="-122"/>
          <a:ea typeface="汉仪雅酷黑简" panose="00020600040101010101" charset="-122"/>
          <a:cs typeface="+mn-cs"/>
          <a:sym typeface="汉仪雅酷黑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9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8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.xml"/><Relationship Id="rId2" Type="http://schemas.openxmlformats.org/officeDocument/2006/relationships/image" Target="../media/image2.GIF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84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8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en-US" altLang="zh-CN"/>
              <a:t>RAG &amp; Agentic Workflows’</a:t>
            </a:r>
            <a:br>
              <a:rPr lang="en-US" altLang="zh-CN"/>
            </a:br>
            <a:r>
              <a:rPr lang="en-US" altLang="zh-CN">
                <a:cs typeface="Crunch SemiBold" charset="0"/>
                <a:sym typeface="Crunch SemiBold" charset="0"/>
              </a:rPr>
              <a:t>Success </a:t>
            </a:r>
            <a:r>
              <a:rPr lang="en-US" altLang="zh-CN"/>
              <a:t>Stories</a:t>
            </a:r>
            <a:endParaRPr lang="en-US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>
            <a:normAutofit lnSpcReduction="20000"/>
          </a:bodyPr>
          <a:p>
            <a:r>
              <a:rPr lang="zh-CN" altLang="en-US"/>
              <a:t>李浩瑞</a:t>
            </a:r>
            <a:endParaRPr lang="zh-CN" altLang="en-US"/>
          </a:p>
          <a:p>
            <a:r>
              <a:rPr lang="en-US" altLang="zh-CN"/>
              <a:t>2025.02.28</a:t>
            </a:r>
            <a:endParaRPr lang="en-US" altLang="zh-CN"/>
          </a:p>
          <a:p>
            <a:r>
              <a:rPr lang="zh-CN" altLang="en-US"/>
              <a:t>北京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一步步构建</a:t>
            </a:r>
            <a:r>
              <a:rPr lang="en-US" altLang="zh-CN"/>
              <a:t>Knowledge Source</a:t>
            </a:r>
            <a:endParaRPr lang="en-US" altLang="zh-CN"/>
          </a:p>
          <a:p>
            <a:pPr lvl="1"/>
            <a:r>
              <a:rPr lang="zh-CN" altLang="en-US" sz="1600"/>
              <a:t>第三步：把用户查询嵌入为</a:t>
            </a:r>
            <a:r>
              <a:rPr lang="zh-CN" altLang="en-US" sz="1600"/>
              <a:t>向量，根据向量</a:t>
            </a:r>
            <a:r>
              <a:rPr lang="zh-CN" altLang="en-US" sz="1600"/>
              <a:t>距离召回</a:t>
            </a:r>
            <a:endParaRPr lang="en-US" altLang="zh-CN"/>
          </a:p>
          <a:p>
            <a:pPr lvl="1"/>
            <a:endParaRPr lang="en-US" altLang="zh-CN"/>
          </a:p>
          <a:p>
            <a:pPr marL="457200" lvl="1" indent="0">
              <a:buNone/>
            </a:pP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970" y="2533015"/>
            <a:ext cx="6629400" cy="26739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27835" y="3691255"/>
            <a:ext cx="4945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使用相同的嵌入模型，把用户提问嵌入为向量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82980" y="4735195"/>
            <a:ext cx="4945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搜索数据库里与问句最近的向量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66890" y="393065"/>
            <a:ext cx="5325110" cy="5763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[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[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    " Where does Milvus store data?\n\nMilvus deals with two types of data, inserted data and metadata. \n\nInserted data, including vector data, scalar data, and collection-specific schema, are stored in persistent storage as incremental log. Milvus supports multiple object storage backends, including [Azure Blob Storage](https://azure.microsoft.com/en-us/products/storage/blobs), [Alibaba Cloud OSS](https://www.alibabacloud.com/product/object-storage-service), and [Tencent Cloud Object Storage](https://www.tencentcloud.com/products/cos) (COS).\n\nMetadata are generated within Milvus. Each Milvus module has its own metadata that are stored in etcd.\n\n###",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    </a:t>
            </a:r>
            <a:r>
              <a:rPr lang="en-US" altLang="zh-CN" sz="12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0.7883545756340027</a:t>
            </a:r>
            <a:endParaRPr lang="en-US" altLang="zh-CN" sz="12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],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[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    "How does Milvus handle vector data types and precision?\n\nMilvus supports Binary, Float32, Float16, and BFloat16 vector types.\\n\n###",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   </a:t>
            </a:r>
            <a:r>
              <a:rPr lang="en-US" altLang="zh-CN" sz="12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0.6757288575172424</a:t>
            </a:r>
            <a:endParaRPr lang="en-US" altLang="zh-CN" sz="12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],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[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    "How much does Milvus cost?\n\nMilvus is a 100% free open-source project.\n\nPlease adhere to [Apache License 2.0](http://www.apache.org/licenses/LICENSE-2.0) when using Milvus for production or distribution purposes.\n\nZilliz, the company behind Milvus, also offers a fully managed cloud version of the platform for those that don't want to build and maintain their own distributed instance. [Zilliz Cloud](https://zilliz.com/cloud) automatically maintains data reliability and allows users to pay only for what they use.\n\n###",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    </a:t>
            </a:r>
            <a:r>
              <a:rPr lang="en-US" altLang="zh-CN" sz="12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0.6421123147010803</a:t>
            </a:r>
            <a:endParaRPr lang="en-US" altLang="zh-CN" sz="12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]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]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一步步构建</a:t>
            </a:r>
            <a:r>
              <a:rPr lang="en-US" altLang="zh-CN"/>
              <a:t>Knowledge Source</a:t>
            </a:r>
            <a:endParaRPr lang="en-US" altLang="zh-CN"/>
          </a:p>
          <a:p>
            <a:pPr lvl="1"/>
            <a:r>
              <a:rPr lang="zh-CN" altLang="en-US" sz="1600"/>
              <a:t>第三步：把用户查询嵌入为</a:t>
            </a:r>
            <a:r>
              <a:rPr lang="zh-CN" altLang="en-US" sz="1600"/>
              <a:t>向量，根据向量</a:t>
            </a:r>
            <a:r>
              <a:rPr lang="zh-CN" altLang="en-US" sz="1600"/>
              <a:t>距离召回</a:t>
            </a:r>
            <a:endParaRPr lang="en-US" altLang="zh-CN"/>
          </a:p>
          <a:p>
            <a:pPr lvl="1"/>
            <a:endParaRPr lang="en-US" altLang="zh-CN"/>
          </a:p>
          <a:p>
            <a:pPr marL="457200" lvl="1" indent="0">
              <a:buNone/>
            </a:pP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970" y="2533015"/>
            <a:ext cx="6629400" cy="26739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27835" y="3691255"/>
            <a:ext cx="4945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使用相同的嵌入模型，把用户提问嵌入为向量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82980" y="4735195"/>
            <a:ext cx="4945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搜索数据库里与问句最近的向量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66890" y="393065"/>
            <a:ext cx="5325110" cy="5763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[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[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    " Where does Milvus store data?\n\nMilvus deals with two types of data, inserted data and metadata. \n\nInserted data, including vector data, scalar data, and collection-specific schema, are stored in persistent storage as incremental log. Milvus supports multiple object storage backends, including [Azure Blob Storage](https://azure.microsoft.com/en-us/products/storage/blobs), [Alibaba Cloud OSS](https://www.alibabacloud.com/product/object-storage-service), and [Tencent Cloud Object Storage](https://www.tencentcloud.com/products/cos) (COS).\n\nMetadata are generated within Milvus. Each Milvus module has its own metadata that are stored in etcd.\n\n###",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    </a:t>
            </a:r>
            <a:r>
              <a:rPr lang="en-US" altLang="zh-CN" sz="12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0.7883545756340027</a:t>
            </a:r>
            <a:endParaRPr lang="en-US" altLang="zh-CN" sz="12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],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[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    "How does Milvus handle vector data types and precision?\n\nMilvus supports Binary, Float32, Float16, and BFloat16 vector types.\\n\n###",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   </a:t>
            </a:r>
            <a:r>
              <a:rPr lang="en-US" altLang="zh-CN" sz="12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0.6757288575172424</a:t>
            </a:r>
            <a:endParaRPr lang="en-US" altLang="zh-CN" sz="12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],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[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    "How much does Milvus cost?\n\nMilvus is a 100% free open-source project.\n\nPlease adhere to [Apache License 2.0](http://www.apache.org/licenses/LICENSE-2.0) when using Milvus for production or distribution purposes.\n\nZilliz, the company behind Milvus, also offers a fully managed cloud version of the platform for those that don't want to build and maintain their own distributed instance. [Zilliz Cloud](https://zilliz.com/cloud) automatically maintains data reliability and allows users to pay only for what they use.\n\n###",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    </a:t>
            </a:r>
            <a:r>
              <a:rPr lang="en-US" altLang="zh-CN" sz="12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0.6421123147010803</a:t>
            </a:r>
            <a:endParaRPr lang="en-US" altLang="zh-CN" sz="12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 ]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2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]</a:t>
            </a:r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2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1320" y="5450840"/>
            <a:ext cx="61087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注：主流向量数据库使用近似近邻（</a:t>
            </a:r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ANN</a:t>
            </a:r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）算法进行搜索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相比</a:t>
            </a:r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KNN</a:t>
            </a:r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有极好加速</a:t>
            </a:r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</a:t>
            </a:r>
            <a:endParaRPr lang="en-US" altLang="zh-CN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但由于近似性的存在，因此</a:t>
            </a:r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K</a:t>
            </a:r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通常要取大一些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5546090" y="1481455"/>
            <a:ext cx="6754495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[SYSTEM]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RAG Pipeline Activated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Query Analysis: Detected informational query about renewable energy storage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Vector Search: Scanning 5 internal technical databases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Relevance Filtering: Selected top 2 documents with similarity scores &gt;0.82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[USER QUERY]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"What are the most promising innovations in battery technology for grid-scale solar energy storage?"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[RETRIEVAL CONTEXT]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1. Document ID: ESD-2023-045 (Last updated: 2023-11-15)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Content: "Liquid metal battery systems using calcium-antimony electrodes demonstrate 75% round-trip efficiency at $20/kWh capital cost, with 15-year lifespan under daily cycling"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2. Document ID: MIT-TR-7781 (Access date: 2024-02-03)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Content: "Solid-state lithium-air batteries achieve theoretical energy density of 11,140 Wh/kg, though cycle stability remains challenge (current prototype: 50 cycles @ 80% capacity retention)"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一步步构建</a:t>
            </a:r>
            <a:r>
              <a:rPr lang="en-US" altLang="zh-CN"/>
              <a:t>Knowledge Source</a:t>
            </a:r>
            <a:endParaRPr lang="en-US" altLang="zh-CN"/>
          </a:p>
          <a:p>
            <a:pPr lvl="1"/>
            <a:r>
              <a:rPr lang="zh-CN" altLang="en-US" sz="1600"/>
              <a:t>第四步：召回的内容塞入</a:t>
            </a:r>
            <a:r>
              <a:rPr lang="en-US" altLang="zh-CN" sz="1600"/>
              <a:t>LLM</a:t>
            </a:r>
            <a:r>
              <a:rPr lang="zh-CN" altLang="en-US" sz="1600"/>
              <a:t>上下文</a:t>
            </a:r>
            <a:endParaRPr lang="en-US" altLang="zh-CN"/>
          </a:p>
          <a:p>
            <a:pPr marL="457200" lvl="1" indent="0">
              <a:buNone/>
            </a:pPr>
            <a:endParaRPr lang="en-US" altLang="zh-CN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5546090" y="1481455"/>
            <a:ext cx="6754495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[SYSTEM]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RAG Pipeline Activated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Query Analysis: Detected informational query about renewable energy storage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Vector Search: Scanning 5 internal technical databases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Relevance Filtering: Selected top 2 documents with similarity scores &gt;0.82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[USER QUERY]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"What are the most promising innovations in battery technology for grid-scale solar energy storage?"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[RETRIEVAL CONTEXT]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1. Document ID: ESD-2023-045 (Last updated: 2023-11-15)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Content: "Liquid metal battery systems using calcium-antimony electrodes demonstrate 75% round-trip efficiency at $20/kWh capital cost, with 15-year lifespan under daily cycling"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2. Document ID: MIT-TR-7781 (Access date: 2024-02-03)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Content: "Solid-state lithium-air batteries achieve theoretical energy density of 11,140 Wh/kg, though cycle stability remains challenge (current prototype: 50 cycles @ 80% capacity retention)"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一步步构建</a:t>
            </a:r>
            <a:r>
              <a:rPr lang="en-US" altLang="zh-CN"/>
              <a:t>Knowledge Source</a:t>
            </a:r>
            <a:endParaRPr lang="en-US" altLang="zh-CN"/>
          </a:p>
          <a:p>
            <a:pPr lvl="1"/>
            <a:r>
              <a:rPr lang="zh-CN" altLang="en-US" sz="1600"/>
              <a:t>第四步：召回的内容塞入</a:t>
            </a:r>
            <a:r>
              <a:rPr lang="en-US" altLang="zh-CN" sz="1600"/>
              <a:t>LLM</a:t>
            </a:r>
            <a:r>
              <a:rPr lang="zh-CN" altLang="en-US" sz="1600"/>
              <a:t>上下文</a:t>
            </a:r>
            <a:endParaRPr lang="en-US" altLang="zh-CN"/>
          </a:p>
          <a:p>
            <a:pPr marL="457200" lvl="1" indent="0">
              <a:buNone/>
            </a:pP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401320" y="3241040"/>
            <a:ext cx="375475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注意到：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如果召回了无关的内容，会消耗额外的</a:t>
            </a:r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token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如果召回的内容太多，会超过</a:t>
            </a:r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LLM</a:t>
            </a:r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的最大上下文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如果召回了被污染的内容，会导致</a:t>
            </a:r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LLM</a:t>
            </a:r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被误导甚至被攻击</a:t>
            </a:r>
            <a:endParaRPr lang="en-US" altLang="zh-CN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一步步构建</a:t>
            </a:r>
            <a:r>
              <a:rPr lang="en-US" altLang="zh-CN"/>
              <a:t>Knowledge Source</a:t>
            </a:r>
            <a:endParaRPr lang="en-US" altLang="zh-CN"/>
          </a:p>
          <a:p>
            <a:pPr lvl="1"/>
            <a:r>
              <a:rPr lang="zh-CN" altLang="en-US" sz="1600"/>
              <a:t>进阶：对话中联网搜索，以</a:t>
            </a:r>
            <a:r>
              <a:rPr lang="en-US" altLang="zh-CN" sz="1600"/>
              <a:t>OpenWebUI</a:t>
            </a:r>
            <a:r>
              <a:rPr lang="zh-CN" altLang="en-US" sz="1600"/>
              <a:t>源码为例</a:t>
            </a:r>
            <a:endParaRPr lang="en-US" altLang="zh-CN"/>
          </a:p>
          <a:p>
            <a:pPr marL="457200" lvl="1" indent="0">
              <a:buNone/>
            </a:pP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330" y="2355850"/>
            <a:ext cx="6696710" cy="4443095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V="1">
            <a:off x="6830060" y="2487930"/>
            <a:ext cx="905510" cy="5168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735570" y="2228850"/>
            <a:ext cx="4533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1.</a:t>
            </a:r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使用搜索引擎，通过用户的</a:t>
            </a:r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query</a:t>
            </a:r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拿到</a:t>
            </a:r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url</a:t>
            </a:r>
            <a:endParaRPr lang="en-US" altLang="zh-CN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35570" y="3512185"/>
            <a:ext cx="4533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2.</a:t>
            </a:r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解析</a:t>
            </a:r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url</a:t>
            </a:r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里的文本内容，切</a:t>
            </a:r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Chunk</a:t>
            </a:r>
            <a:endParaRPr lang="en-US" altLang="zh-CN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cxnSp>
        <p:nvCxnSpPr>
          <p:cNvPr id="12" name="直接箭头连接符 11"/>
          <p:cNvCxnSpPr>
            <a:endCxn id="11" idx="1"/>
          </p:cNvCxnSpPr>
          <p:nvPr/>
        </p:nvCxnSpPr>
        <p:spPr>
          <a:xfrm>
            <a:off x="3926205" y="3696335"/>
            <a:ext cx="380936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735570" y="4262755"/>
            <a:ext cx="4533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3.</a:t>
            </a:r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解析后的内容做嵌入，存入向量数据库</a:t>
            </a:r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cxnSp>
        <p:nvCxnSpPr>
          <p:cNvPr id="14" name="直接箭头连接符 13"/>
          <p:cNvCxnSpPr>
            <a:endCxn id="13" idx="1"/>
          </p:cNvCxnSpPr>
          <p:nvPr/>
        </p:nvCxnSpPr>
        <p:spPr>
          <a:xfrm>
            <a:off x="3373755" y="4286250"/>
            <a:ext cx="4361815" cy="16065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735570" y="5013325"/>
            <a:ext cx="4533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4.</a:t>
            </a:r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默认新搜索会覆盖同名搜索内容</a:t>
            </a:r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2832735" y="5074285"/>
            <a:ext cx="4902835" cy="1409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4408170" y="6050280"/>
            <a:ext cx="329184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7735570" y="5857875"/>
            <a:ext cx="4533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5.collection_name</a:t>
            </a:r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类似数据的</a:t>
            </a:r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id</a:t>
            </a:r>
            <a:endParaRPr lang="en-US" altLang="zh-CN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会在对话召回中作为</a:t>
            </a:r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filter</a:t>
            </a:r>
            <a:endParaRPr lang="en-US" altLang="zh-CN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1"/>
            <a:r>
              <a:rPr lang="zh-CN" altLang="en-US"/>
              <a:t>召回能力提升的常见手段</a:t>
            </a:r>
            <a:endParaRPr lang="zh-CN" altLang="en-US" sz="1600"/>
          </a:p>
          <a:p>
            <a:pPr lvl="1"/>
            <a:endParaRPr lang="en-US" altLang="zh-CN"/>
          </a:p>
          <a:p>
            <a:pPr lvl="1"/>
            <a:endParaRPr lang="en-US" altLang="zh-CN"/>
          </a:p>
          <a:p>
            <a:pPr marL="457200" lvl="1" indent="0">
              <a:buNone/>
            </a:pP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3658870" y="6214745"/>
            <a:ext cx="1196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文本阶段</a:t>
            </a:r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330" y="1843405"/>
            <a:ext cx="3883025" cy="4263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405" y="1875790"/>
            <a:ext cx="3115945" cy="40062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004175" y="1203325"/>
            <a:ext cx="4067175" cy="5046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&lt;Context&gt;&lt;/Context&gt; </a:t>
            </a:r>
            <a:r>
              <a:rPr lang="zh-CN" altLang="en-US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标记中是一段文本，学习和分析它，并整理学习成果：</a:t>
            </a:r>
            <a:endParaRPr lang="zh-CN" altLang="en-US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</a:t>
            </a:r>
            <a:r>
              <a:rPr lang="zh-CN" altLang="en-US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提出问题并给出每个问题的答案。</a:t>
            </a:r>
            <a:endParaRPr lang="zh-CN" altLang="en-US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</a:t>
            </a:r>
            <a:r>
              <a:rPr lang="zh-CN" altLang="en-US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答案需详细完整，尽可能保留原文描述，可以适当扩展答案描述。</a:t>
            </a:r>
            <a:endParaRPr lang="zh-CN" altLang="en-US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</a:t>
            </a:r>
            <a:r>
              <a:rPr lang="zh-CN" altLang="en-US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最多提出</a:t>
            </a:r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50 </a:t>
            </a:r>
            <a:r>
              <a:rPr lang="zh-CN" altLang="en-US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个问题。</a:t>
            </a:r>
            <a:endParaRPr lang="zh-CN" altLang="en-US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zh-CN" altLang="en-US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zh-CN" altLang="en-US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请按以下格式整理学习成果</a:t>
            </a:r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: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&lt;Context&gt;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zh-CN" altLang="en-US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文本</a:t>
            </a:r>
            <a:endParaRPr lang="zh-CN" altLang="en-US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&lt;/Context&gt;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Q1: </a:t>
            </a:r>
            <a:r>
              <a:rPr lang="zh-CN" altLang="en-US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问题。</a:t>
            </a:r>
            <a:endParaRPr lang="zh-CN" altLang="en-US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A1: </a:t>
            </a:r>
            <a:r>
              <a:rPr lang="zh-CN" altLang="en-US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答案。</a:t>
            </a:r>
            <a:endParaRPr lang="zh-CN" altLang="en-US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Q2: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A2: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------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zh-CN" altLang="en-US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我们开始吧</a:t>
            </a:r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!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&lt;Context&gt;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{{text}}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&lt;/Context&gt;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1"/>
            <a:r>
              <a:rPr lang="zh-CN" altLang="en-US"/>
              <a:t>召回能力提升的常见手段</a:t>
            </a:r>
            <a:endParaRPr lang="zh-CN" altLang="en-US" sz="1600"/>
          </a:p>
          <a:p>
            <a:pPr lvl="1"/>
            <a:endParaRPr lang="en-US" altLang="zh-CN"/>
          </a:p>
          <a:p>
            <a:pPr lvl="1"/>
            <a:endParaRPr lang="en-US" altLang="zh-CN"/>
          </a:p>
          <a:p>
            <a:pPr marL="457200" lvl="1" indent="0">
              <a:buNone/>
            </a:pP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4515" y="1676400"/>
            <a:ext cx="3044190" cy="44303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85795" y="6214745"/>
            <a:ext cx="1196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文本阶段</a:t>
            </a:r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62365" y="6214745"/>
            <a:ext cx="1196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召回阶段</a:t>
            </a:r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" y="2087880"/>
            <a:ext cx="3660140" cy="4018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095" y="2087880"/>
            <a:ext cx="2950845" cy="3794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880" y="2087880"/>
            <a:ext cx="1236980" cy="37947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3290" y="1994535"/>
            <a:ext cx="1111885" cy="37934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No Free Lunch!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330" y="1312545"/>
            <a:ext cx="11285220" cy="55454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No Free Lunch!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4455" y="1195705"/>
            <a:ext cx="9683750" cy="56622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Agentic Workflows: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代表未来的协作</a:t>
            </a:r>
            <a:r>
              <a:rPr lang="zh-CN" altLang="en-US"/>
              <a:t>形态</a:t>
            </a:r>
            <a:endParaRPr lang="zh-CN" altLang="en-US"/>
          </a:p>
          <a:p>
            <a:pPr lvl="1"/>
            <a:r>
              <a:rPr lang="zh-CN" altLang="en-US"/>
              <a:t>高抽象，</a:t>
            </a:r>
            <a:r>
              <a:rPr lang="zh-CN" altLang="en-US"/>
              <a:t>高解耦，多模型，可扩展，自定义程度</a:t>
            </a:r>
            <a:r>
              <a:rPr lang="zh-CN" altLang="en-US"/>
              <a:t>高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200" y="2642870"/>
            <a:ext cx="11023600" cy="3606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大量真实</a:t>
            </a:r>
            <a:r>
              <a:rPr lang="zh-CN" altLang="en-US"/>
              <a:t>客户需求</a:t>
            </a:r>
            <a:endParaRPr lang="zh-CN" altLang="en-US"/>
          </a:p>
          <a:p>
            <a:pPr lvl="1"/>
            <a:r>
              <a:rPr lang="zh-CN" altLang="en-US"/>
              <a:t>市场需要的就是</a:t>
            </a:r>
            <a:r>
              <a:rPr lang="zh-CN" altLang="en-US"/>
              <a:t>好的</a:t>
            </a:r>
            <a:endParaRPr lang="zh-CN" altLang="en-US"/>
          </a:p>
          <a:p>
            <a:pPr lvl="0"/>
            <a:r>
              <a:rPr lang="zh-CN" altLang="en-US" sz="1800"/>
              <a:t>本质上是</a:t>
            </a:r>
            <a:r>
              <a:rPr lang="zh-CN" altLang="en-US"/>
              <a:t>搜索引擎</a:t>
            </a:r>
            <a:r>
              <a:rPr lang="en-US" altLang="zh-CN"/>
              <a:t>+</a:t>
            </a:r>
            <a:r>
              <a:rPr lang="zh-CN" altLang="en-US"/>
              <a:t>生成式</a:t>
            </a:r>
            <a:r>
              <a:rPr lang="en-US" altLang="zh-CN"/>
              <a:t>AI</a:t>
            </a:r>
            <a:endParaRPr lang="en-US" altLang="zh-CN"/>
          </a:p>
          <a:p>
            <a:pPr lvl="1"/>
            <a:r>
              <a:rPr lang="zh-CN" altLang="en-US"/>
              <a:t>技术相对稳定，能上生产</a:t>
            </a:r>
            <a:r>
              <a:rPr lang="zh-CN" altLang="en-US"/>
              <a:t>环境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8155" y="1216025"/>
            <a:ext cx="5172075" cy="5641975"/>
          </a:xfrm>
          <a:prstGeom prst="rect">
            <a:avLst/>
          </a:prstGeom>
        </p:spPr>
      </p:pic>
      <p:pic>
        <p:nvPicPr>
          <p:cNvPr id="5" name="图片 4" descr="1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3246120"/>
            <a:ext cx="6441440" cy="36118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Agentic Workflows: Why, When, How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0" y="1498600"/>
            <a:ext cx="8406765" cy="5359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580" y="5059680"/>
            <a:ext cx="4376420" cy="17983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648700" y="158369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前置知识：</a:t>
            </a:r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LLM</a:t>
            </a:r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是如何在运行中调用工具的</a:t>
            </a:r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Agentic Workflows: Why, When, How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0" y="1498600"/>
            <a:ext cx="8406765" cy="5359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580" y="5059680"/>
            <a:ext cx="4376420" cy="17983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648700" y="158369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前置知识：</a:t>
            </a:r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LLM</a:t>
            </a:r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是如何在运行中调用工具的</a:t>
            </a:r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48700" y="2498725"/>
            <a:ext cx="29292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注意到：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1. RAG</a:t>
            </a:r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是一种把向量数据库做工具调用的特例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2. </a:t>
            </a:r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只有对</a:t>
            </a:r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Tools</a:t>
            </a:r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格式微调过的模型才能正确生成</a:t>
            </a:r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Json </a:t>
            </a:r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调用工具（</a:t>
            </a:r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DeepSeek R1</a:t>
            </a:r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就没有做）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Agentic Workflows: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</a:rPr>
              <a:t>任何时候</a:t>
            </a:r>
            <a:r>
              <a:rPr lang="zh-CN" altLang="en-US"/>
              <a:t>你都可以用</a:t>
            </a:r>
            <a:r>
              <a:rPr lang="en-US" altLang="zh-CN"/>
              <a:t>Agentic Workflow</a:t>
            </a:r>
            <a:r>
              <a:rPr lang="zh-CN" altLang="en-US"/>
              <a:t>重构你的</a:t>
            </a:r>
            <a:r>
              <a:rPr lang="en-US" altLang="zh-CN"/>
              <a:t>AI App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160" y="2068830"/>
            <a:ext cx="11836400" cy="430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Agentic Workflows: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最简单的</a:t>
            </a:r>
            <a:r>
              <a:rPr lang="en-US" altLang="zh-CN"/>
              <a:t>Agentic Workflow: </a:t>
            </a:r>
            <a:r>
              <a:rPr lang="en-US"/>
              <a:t>Swarm</a:t>
            </a:r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390" y="1949450"/>
            <a:ext cx="6777355" cy="4716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250" y="1949450"/>
            <a:ext cx="3683000" cy="9779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07250" y="296799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俳句俳句俳</a:t>
            </a:r>
            <a:endParaRPr lang="zh-CN" altLang="en-US" sz="16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zh-CN" altLang="en-US" sz="16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俳句俳句俳句俳</a:t>
            </a:r>
            <a:endParaRPr lang="zh-CN" altLang="en-US" sz="16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zh-CN" altLang="en-US" sz="16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俳句俳</a:t>
            </a:r>
            <a:endParaRPr lang="zh-CN" altLang="en-US" sz="16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0" y="3781425"/>
            <a:ext cx="4770755" cy="29667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Agentic Workflows: Why, When, How</a:t>
            </a:r>
            <a:endParaRPr lang="en-US" altLang="zh-CN"/>
          </a:p>
        </p:txBody>
      </p:sp>
      <p:pic>
        <p:nvPicPr>
          <p:cNvPr id="3" name="内容占位符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80480" y="1683385"/>
            <a:ext cx="5772150" cy="4759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1858010"/>
            <a:ext cx="5882005" cy="4054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72615" y="1490345"/>
            <a:ext cx="8439150" cy="475932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Agentic Workflows: Why, When, How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81175" y="1490345"/>
            <a:ext cx="8622665" cy="475932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Agentic Workflows: Why, When, How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Agentic Workflows: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商业</a:t>
            </a:r>
            <a:r>
              <a:rPr lang="en-US" altLang="zh-CN"/>
              <a:t>Agentic Workflow</a:t>
            </a:r>
            <a:r>
              <a:rPr lang="zh-CN" altLang="en-US"/>
              <a:t>平台</a:t>
            </a:r>
            <a:r>
              <a:rPr lang="zh-CN" altLang="en-US"/>
              <a:t>对比</a:t>
            </a:r>
            <a:endParaRPr lang="zh-CN" altLang="en-US"/>
          </a:p>
          <a:p>
            <a:pPr lvl="1"/>
            <a:r>
              <a:rPr lang="en-US" altLang="zh-CN"/>
              <a:t>FastGPT</a:t>
            </a:r>
            <a:endParaRPr lang="en-US" altLang="zh-CN"/>
          </a:p>
          <a:p>
            <a:pPr lvl="2"/>
            <a:r>
              <a:rPr lang="zh-CN" altLang="en-US"/>
              <a:t>知识库功能</a:t>
            </a:r>
            <a:r>
              <a:rPr lang="zh-CN" altLang="en-US"/>
              <a:t>丰富</a:t>
            </a:r>
            <a:endParaRPr lang="zh-CN" altLang="en-US"/>
          </a:p>
          <a:p>
            <a:pPr lvl="2"/>
            <a:r>
              <a:rPr lang="zh-CN" altLang="en-US"/>
              <a:t>工作流编排</a:t>
            </a:r>
            <a:r>
              <a:rPr lang="zh-CN" altLang="en-US"/>
              <a:t>细致</a:t>
            </a:r>
            <a:endParaRPr lang="zh-CN" altLang="en-US"/>
          </a:p>
          <a:p>
            <a:pPr lvl="1"/>
            <a:r>
              <a:rPr lang="en-US" altLang="zh-CN"/>
              <a:t>Dify</a:t>
            </a:r>
            <a:endParaRPr lang="en-US" altLang="zh-CN"/>
          </a:p>
          <a:p>
            <a:pPr lvl="2"/>
            <a:r>
              <a:rPr lang="zh-CN" altLang="en-US"/>
              <a:t>开源插件生态</a:t>
            </a:r>
            <a:r>
              <a:rPr lang="zh-CN" altLang="en-US"/>
              <a:t>活跃</a:t>
            </a:r>
            <a:endParaRPr lang="zh-CN" altLang="en-US"/>
          </a:p>
          <a:p>
            <a:pPr lvl="1"/>
            <a:r>
              <a:rPr lang="en-US" altLang="zh-CN"/>
              <a:t>Coze</a:t>
            </a:r>
            <a:endParaRPr lang="en-US" altLang="zh-CN"/>
          </a:p>
          <a:p>
            <a:pPr lvl="2"/>
            <a:r>
              <a:rPr lang="en-US" altLang="zh-CN"/>
              <a:t>C</a:t>
            </a:r>
            <a:r>
              <a:rPr lang="zh-CN" altLang="en-US"/>
              <a:t>端用户</a:t>
            </a:r>
            <a:r>
              <a:rPr lang="zh-CN" altLang="en-US"/>
              <a:t>友好</a:t>
            </a:r>
            <a:endParaRPr lang="zh-CN" altLang="en-US"/>
          </a:p>
          <a:p>
            <a:pPr lvl="2"/>
            <a:r>
              <a:rPr lang="zh-CN" altLang="en-US"/>
              <a:t>社区活跃度</a:t>
            </a:r>
            <a:r>
              <a:rPr lang="zh-CN" altLang="en-US"/>
              <a:t>第一</a:t>
            </a:r>
            <a:endParaRPr lang="zh-CN" altLang="en-US"/>
          </a:p>
          <a:p>
            <a:pPr lvl="2"/>
            <a:r>
              <a:rPr lang="zh-CN" altLang="en-US"/>
              <a:t>闭源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6940" y="1827530"/>
            <a:ext cx="7465060" cy="40855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机遇与挑战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r>
              <a:rPr lang="en-US" altLang="zh-CN"/>
              <a:t>RAG</a:t>
            </a:r>
            <a:r>
              <a:rPr lang="zh-CN" altLang="en-US"/>
              <a:t>缺乏可量化</a:t>
            </a:r>
            <a:r>
              <a:rPr lang="zh-CN" altLang="en-US"/>
              <a:t>指标</a:t>
            </a:r>
            <a:endParaRPr lang="zh-CN" altLang="en-US"/>
          </a:p>
          <a:p>
            <a:pPr lvl="1"/>
            <a:r>
              <a:rPr lang="en-US" altLang="zh-CN"/>
              <a:t>Ragas score (Faithfulness, Answer relevancy, Context precision, Context recall)</a:t>
            </a:r>
            <a:endParaRPr lang="en-US" altLang="zh-CN"/>
          </a:p>
          <a:p>
            <a:pPr lvl="1"/>
            <a:r>
              <a:rPr lang="zh-CN" altLang="en-US"/>
              <a:t>依赖人工设计</a:t>
            </a:r>
            <a:r>
              <a:rPr lang="en-US" altLang="zh-CN"/>
              <a:t>benchmark</a:t>
            </a:r>
            <a:r>
              <a:rPr lang="zh-CN" altLang="en-US"/>
              <a:t>，主观评分</a:t>
            </a:r>
            <a:endParaRPr lang="en-US" altLang="zh-CN"/>
          </a:p>
          <a:p>
            <a:pPr lvl="0"/>
            <a:r>
              <a:rPr lang="en-US" altLang="zh-CN" sz="1800"/>
              <a:t>RAG</a:t>
            </a:r>
            <a:r>
              <a:rPr lang="zh-CN" altLang="en-US" sz="1800"/>
              <a:t>需要长期维护成本</a:t>
            </a:r>
            <a:endParaRPr lang="zh-CN" altLang="en-US" sz="1800"/>
          </a:p>
          <a:p>
            <a:pPr lvl="1"/>
            <a:r>
              <a:rPr lang="zh-CN" altLang="en-US"/>
              <a:t>数据清洗，知识库迭代</a:t>
            </a:r>
            <a:endParaRPr lang="en-US" altLang="zh-CN"/>
          </a:p>
          <a:p>
            <a:pPr lvl="0"/>
            <a:r>
              <a:rPr lang="en-US" altLang="zh-CN"/>
              <a:t>Agentic workflow</a:t>
            </a:r>
            <a:r>
              <a:rPr lang="zh-CN" altLang="en-US"/>
              <a:t>开发门槛低，生态</a:t>
            </a:r>
            <a:r>
              <a:rPr lang="zh-CN" altLang="en-US"/>
              <a:t>百花齐放</a:t>
            </a:r>
            <a:endParaRPr lang="zh-CN" altLang="en-US"/>
          </a:p>
          <a:p>
            <a:pPr lvl="1"/>
            <a:r>
              <a:rPr lang="zh-CN" altLang="en-US"/>
              <a:t>不会写代码也可以在</a:t>
            </a:r>
            <a:r>
              <a:rPr lang="en-US" altLang="zh-CN"/>
              <a:t>coze</a:t>
            </a:r>
            <a:r>
              <a:rPr lang="zh-CN" altLang="en-US"/>
              <a:t>上一分钟做一个自己的</a:t>
            </a:r>
            <a:r>
              <a:rPr lang="en-US" altLang="zh-CN"/>
              <a:t>Agent</a:t>
            </a:r>
            <a:endParaRPr lang="zh-CN" altLang="en-US"/>
          </a:p>
          <a:p>
            <a:pPr lvl="0"/>
            <a:r>
              <a:rPr lang="en-US" altLang="zh-CN"/>
              <a:t>SGLang</a:t>
            </a:r>
            <a:r>
              <a:rPr lang="zh-CN" altLang="en-US"/>
              <a:t>对</a:t>
            </a:r>
            <a:r>
              <a:rPr lang="en-US" altLang="zh-CN"/>
              <a:t>Langchain</a:t>
            </a:r>
            <a:r>
              <a:rPr lang="zh-CN" altLang="en-US"/>
              <a:t>的加速</a:t>
            </a:r>
            <a:endParaRPr lang="zh-CN" altLang="en-US"/>
          </a:p>
          <a:p>
            <a:pPr lvl="1"/>
            <a:r>
              <a:rPr lang="en-US" altLang="zh-CN"/>
              <a:t>Fast Backend Runtime (</a:t>
            </a:r>
            <a:r>
              <a:rPr lang="zh-CN" altLang="en-US"/>
              <a:t>对标</a:t>
            </a:r>
            <a:r>
              <a:rPr lang="en-US" altLang="zh-CN"/>
              <a:t>vllm)</a:t>
            </a:r>
            <a:endParaRPr lang="en-US" altLang="zh-CN"/>
          </a:p>
          <a:p>
            <a:pPr lvl="1"/>
            <a:r>
              <a:rPr lang="en-US" altLang="zh-CN"/>
              <a:t>Flexible Frontend Language</a:t>
            </a:r>
            <a:r>
              <a:rPr lang="zh-CN" altLang="en-US"/>
              <a:t>（对标</a:t>
            </a:r>
            <a:r>
              <a:rPr lang="en-US" altLang="zh-CN"/>
              <a:t>LangChain</a:t>
            </a:r>
            <a:r>
              <a:rPr lang="zh-CN" altLang="en-US"/>
              <a:t>）</a:t>
            </a:r>
            <a:endParaRPr lang="zh-CN" altLang="en-US"/>
          </a:p>
          <a:p>
            <a:pPr lvl="0"/>
            <a:r>
              <a:rPr lang="en-US" altLang="zh-CN" sz="2025"/>
              <a:t>OpenWebUI</a:t>
            </a:r>
            <a:r>
              <a:rPr lang="zh-CN" altLang="en-US" sz="2025"/>
              <a:t>很多地方是用</a:t>
            </a:r>
            <a:r>
              <a:rPr lang="en-US" altLang="zh-CN" sz="2025"/>
              <a:t>Langchain</a:t>
            </a:r>
            <a:r>
              <a:rPr lang="zh-CN" altLang="en-US" sz="2025"/>
              <a:t>做的处理，可能都可以用</a:t>
            </a:r>
            <a:r>
              <a:rPr lang="en-US" altLang="zh-CN" sz="2025"/>
              <a:t>SGLang</a:t>
            </a:r>
            <a:r>
              <a:rPr lang="zh-CN" altLang="en-US" sz="2025"/>
              <a:t>重做一遍</a:t>
            </a:r>
            <a:endParaRPr lang="zh-CN" altLang="en-US"/>
          </a:p>
          <a:p>
            <a:pPr lvl="0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推荐阅读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OpenAI </a:t>
            </a:r>
            <a:r>
              <a:rPr lang="en-US" altLang="zh-CN"/>
              <a:t>DevDay: A Survey of Techniques for Maximizing LLM Performance https://youtu.be/ahnGLM-RC1Y?si=A10cTiYw7rfyRLWX</a:t>
            </a:r>
            <a:endParaRPr lang="en-US" altLang="zh-CN"/>
          </a:p>
          <a:p>
            <a:r>
              <a:rPr lang="en-US" altLang="zh-CN"/>
              <a:t>Swarm  https://github.com/openai/swarm</a:t>
            </a:r>
            <a:endParaRPr lang="en-US" altLang="zh-CN"/>
          </a:p>
          <a:p>
            <a:r>
              <a:rPr lang="en-US" altLang="zh-CN"/>
              <a:t>SGLang https://github.com/sgl-project/sglang</a:t>
            </a:r>
            <a:endParaRPr lang="en-US" altLang="zh-CN"/>
          </a:p>
          <a:p>
            <a:r>
              <a:rPr lang="en-US" altLang="zh-CN"/>
              <a:t>Embedding</a:t>
            </a:r>
            <a:r>
              <a:rPr lang="zh-CN" altLang="en-US"/>
              <a:t>，向量搜索与重排</a:t>
            </a:r>
            <a:r>
              <a:rPr lang="en-US" altLang="zh-CN"/>
              <a:t> https://zhuanlan.zhihu.com/p/676996307</a:t>
            </a:r>
            <a:endParaRPr lang="en-US" altLang="zh-CN"/>
          </a:p>
          <a:p>
            <a:r>
              <a:rPr lang="en-US" altLang="zh-CN"/>
              <a:t>MCP Servers https://github.com/modelcontextprotocol/servers</a:t>
            </a:r>
            <a:endParaRPr lang="en-US" altLang="zh-CN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0450" y="3477260"/>
            <a:ext cx="5595620" cy="33807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什么时候</a:t>
            </a:r>
            <a:r>
              <a:rPr lang="en-US" altLang="zh-CN"/>
              <a:t>Prompt/FT/RAG</a:t>
            </a:r>
            <a:endParaRPr lang="en-US" altLang="zh-CN"/>
          </a:p>
          <a:p>
            <a:pPr lvl="1"/>
            <a:r>
              <a:rPr lang="en-US" altLang="zh-CN"/>
              <a:t>Prompt: </a:t>
            </a:r>
            <a:r>
              <a:rPr lang="zh-CN" altLang="en-US"/>
              <a:t>补充上下文（</a:t>
            </a:r>
            <a:r>
              <a:rPr lang="zh-CN" altLang="en-US"/>
              <a:t>角色扮演，任务</a:t>
            </a:r>
            <a:r>
              <a:rPr lang="zh-CN" altLang="en-US"/>
              <a:t>拆解，规范输出，低成本提高</a:t>
            </a:r>
            <a:r>
              <a:rPr lang="zh-CN" altLang="en-US"/>
              <a:t>能力）</a:t>
            </a:r>
            <a:endParaRPr lang="zh-CN" altLang="en-US"/>
          </a:p>
          <a:p>
            <a:pPr lvl="1"/>
            <a:r>
              <a:rPr lang="en-US" altLang="zh-CN"/>
              <a:t>FineTuning: </a:t>
            </a:r>
            <a:r>
              <a:rPr lang="zh-CN" altLang="en-US"/>
              <a:t>对齐（可读性，安全性），有泛化能力的新</a:t>
            </a:r>
            <a:r>
              <a:rPr lang="zh-CN" altLang="en-US"/>
              <a:t>模型（金融大模型，医疗大模型）</a:t>
            </a:r>
            <a:endParaRPr lang="zh-CN" altLang="en-US"/>
          </a:p>
          <a:p>
            <a:pPr lvl="1"/>
            <a:r>
              <a:rPr lang="en-US" altLang="zh-CN"/>
              <a:t>RAG: </a:t>
            </a:r>
            <a:r>
              <a:rPr lang="zh-CN" altLang="en-US"/>
              <a:t>外界补充信息（外部</a:t>
            </a:r>
            <a:r>
              <a:rPr lang="en-US" altLang="zh-CN"/>
              <a:t>API, </a:t>
            </a:r>
            <a:r>
              <a:rPr lang="zh-CN" altLang="en-US"/>
              <a:t>私有知识库代码库，用户自定义</a:t>
            </a:r>
            <a:r>
              <a:rPr lang="zh-CN" altLang="en-US"/>
              <a:t>消息）</a:t>
            </a:r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4325620" y="4539615"/>
            <a:ext cx="2422525" cy="181038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574290" y="62496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You are here!</a:t>
            </a:r>
            <a:endParaRPr lang="en-US" altLang="zh-CN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ctr"/>
            <a:r>
              <a:rPr lang="en-US" altLang="zh-CN"/>
              <a:t>Thanks!</a:t>
            </a:r>
            <a:endParaRPr lang="en-US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>
            <a:normAutofit lnSpcReduction="20000"/>
          </a:bodyPr>
          <a:p>
            <a:pPr algn="ctr"/>
            <a:r>
              <a:rPr lang="zh-CN" altLang="en-US"/>
              <a:t>李浩瑞</a:t>
            </a:r>
            <a:endParaRPr lang="zh-CN" altLang="en-US"/>
          </a:p>
          <a:p>
            <a:pPr algn="ctr"/>
            <a:r>
              <a:rPr lang="en-US" altLang="zh-CN"/>
              <a:t>2025.02.28</a:t>
            </a:r>
            <a:endParaRPr lang="en-US" altLang="zh-CN"/>
          </a:p>
          <a:p>
            <a:pPr algn="ctr"/>
            <a:r>
              <a:rPr lang="zh-CN" altLang="en-US"/>
              <a:t>北京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490345"/>
            <a:ext cx="6078855" cy="4759325"/>
          </a:xfrm>
        </p:spPr>
        <p:txBody>
          <a:bodyPr/>
          <a:p>
            <a:r>
              <a:rPr lang="zh-CN" altLang="en-US" b="1">
                <a:latin typeface="Crunch SemiBold" charset="0"/>
                <a:ea typeface="Crunch SemiBold" charset="0"/>
                <a:cs typeface="Crunch SemiBold" charset="0"/>
              </a:rPr>
              <a:t>什么时候</a:t>
            </a:r>
            <a:r>
              <a:rPr lang="zh-CN" altLang="en-US" b="1">
                <a:solidFill>
                  <a:srgbClr val="FF0000"/>
                </a:solidFill>
                <a:latin typeface="Crunch SemiBold" charset="0"/>
                <a:ea typeface="Crunch SemiBold" charset="0"/>
                <a:cs typeface="Crunch SemiBold" charset="0"/>
              </a:rPr>
              <a:t>只能</a:t>
            </a:r>
            <a:r>
              <a:rPr lang="en-US" altLang="zh-CN" b="1">
                <a:latin typeface="Crunch SemiBold" charset="0"/>
                <a:ea typeface="Crunch SemiBold" charset="0"/>
                <a:cs typeface="Crunch SemiBold" charset="0"/>
              </a:rPr>
              <a:t>RAG</a:t>
            </a:r>
            <a:endParaRPr lang="en-US" altLang="zh-CN" b="1">
              <a:latin typeface="Crunch SemiBold" charset="0"/>
              <a:ea typeface="Crunch SemiBold" charset="0"/>
              <a:cs typeface="Crunch SemiBold" charset="0"/>
            </a:endParaRPr>
          </a:p>
          <a:p>
            <a:pPr lvl="1"/>
            <a:r>
              <a:rPr lang="zh-CN" altLang="en-US"/>
              <a:t>上下文需补充大量内容</a:t>
            </a:r>
            <a:r>
              <a:rPr lang="en-US" altLang="zh-CN"/>
              <a:t>/</a:t>
            </a:r>
            <a:r>
              <a:rPr lang="zh-CN" altLang="en-US"/>
              <a:t>动态</a:t>
            </a:r>
            <a:r>
              <a:rPr lang="zh-CN" altLang="en-US"/>
              <a:t>内容</a:t>
            </a:r>
            <a:endParaRPr lang="zh-CN" altLang="en-US"/>
          </a:p>
          <a:p>
            <a:pPr lvl="2"/>
            <a:r>
              <a:rPr lang="en-US" altLang="zh-CN"/>
              <a:t>Prompt</a:t>
            </a:r>
            <a:r>
              <a:rPr lang="zh-CN" altLang="en-US"/>
              <a:t>工程只能提供有限的例子</a:t>
            </a:r>
            <a:endParaRPr lang="zh-CN" altLang="en-US"/>
          </a:p>
          <a:p>
            <a:pPr lvl="3"/>
            <a:r>
              <a:rPr lang="en-US" altLang="zh-CN"/>
              <a:t>few-shot</a:t>
            </a:r>
            <a:endParaRPr lang="en-US" altLang="zh-CN"/>
          </a:p>
          <a:p>
            <a:pPr lvl="2"/>
            <a:r>
              <a:rPr lang="en-US" altLang="zh-CN"/>
              <a:t>FineTuning</a:t>
            </a:r>
            <a:r>
              <a:rPr lang="zh-CN" altLang="en-US"/>
              <a:t>只能提供历史的数据</a:t>
            </a:r>
            <a:endParaRPr lang="zh-CN" altLang="en-US"/>
          </a:p>
          <a:p>
            <a:pPr lvl="3"/>
            <a:r>
              <a:rPr lang="zh-CN" altLang="en-US"/>
              <a:t>实时天气，用户自定义</a:t>
            </a:r>
            <a:r>
              <a:rPr lang="zh-CN" altLang="en-US"/>
              <a:t>数据</a:t>
            </a:r>
            <a:endParaRPr lang="zh-CN" altLang="en-US"/>
          </a:p>
          <a:p>
            <a:pPr lvl="1"/>
            <a:r>
              <a:rPr lang="zh-CN" altLang="en-US"/>
              <a:t>无法容忍</a:t>
            </a:r>
            <a:r>
              <a:rPr lang="zh-CN" altLang="en-US"/>
              <a:t>幻觉</a:t>
            </a:r>
            <a:endParaRPr lang="zh-CN" altLang="en-US"/>
          </a:p>
          <a:p>
            <a:pPr lvl="2"/>
            <a:r>
              <a:rPr lang="zh-CN" altLang="en-US"/>
              <a:t>严肃场景</a:t>
            </a:r>
            <a:endParaRPr lang="zh-CN" altLang="en-US"/>
          </a:p>
          <a:p>
            <a:pPr lvl="3"/>
            <a:r>
              <a:rPr lang="zh-CN" altLang="en-US"/>
              <a:t>政府咨询，医疗建议</a:t>
            </a:r>
            <a:endParaRPr lang="zh-CN" altLang="en-US"/>
          </a:p>
          <a:p>
            <a:pPr lvl="2"/>
            <a:r>
              <a:rPr lang="zh-CN" altLang="en-US"/>
              <a:t>需明确信源</a:t>
            </a:r>
            <a:endParaRPr lang="zh-CN" altLang="en-US"/>
          </a:p>
          <a:p>
            <a:pPr lvl="3"/>
            <a:r>
              <a:rPr lang="zh-CN" altLang="en-US"/>
              <a:t>商务询盘，学术写作</a:t>
            </a:r>
            <a:endParaRPr lang="zh-CN" altLang="en-US"/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6873875" y="1490345"/>
            <a:ext cx="4703445" cy="475932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>
                <a:latin typeface="Crunch SemiBold" charset="0"/>
                <a:ea typeface="Crunch SemiBold" charset="0"/>
                <a:cs typeface="Crunch SemiBold" charset="0"/>
              </a:rPr>
              <a:t>什么时候</a:t>
            </a:r>
            <a:r>
              <a:rPr lang="zh-CN" altLang="en-US" b="1">
                <a:solidFill>
                  <a:srgbClr val="FF0000"/>
                </a:solidFill>
                <a:latin typeface="Crunch SemiBold" charset="0"/>
                <a:ea typeface="Crunch SemiBold" charset="0"/>
                <a:cs typeface="Crunch SemiBold" charset="0"/>
              </a:rPr>
              <a:t>不能</a:t>
            </a:r>
            <a:r>
              <a:rPr lang="en-US" altLang="zh-CN" b="1">
                <a:latin typeface="Crunch SemiBold" charset="0"/>
                <a:ea typeface="Crunch SemiBold" charset="0"/>
                <a:cs typeface="Crunch SemiBold" charset="0"/>
              </a:rPr>
              <a:t>RAG</a:t>
            </a:r>
            <a:endParaRPr lang="en-US" altLang="zh-CN" b="1">
              <a:latin typeface="Crunch SemiBold" charset="0"/>
              <a:ea typeface="Crunch SemiBold" charset="0"/>
              <a:cs typeface="Crunch SemiBold" charset="0"/>
            </a:endParaRPr>
          </a:p>
          <a:p>
            <a:pPr lvl="1"/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长期泛化能力（</a:t>
            </a:r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RAG</a:t>
            </a:r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就像开卷考试）</a:t>
            </a:r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pPr lvl="1"/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Token</a:t>
            </a:r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敏感</a:t>
            </a:r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(</a:t>
            </a:r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召回的内容消耗大量输入</a:t>
            </a:r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)</a:t>
            </a:r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pPr lvl="1"/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超大范围知识（百万份文档）</a:t>
            </a:r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pPr lvl="1"/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基模能力不足（新语言</a:t>
            </a:r>
            <a:r>
              <a:rPr lang="en-US" altLang="zh-CN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/</a:t>
            </a:r>
            <a:r>
              <a:rPr lang="zh-CN" altLang="en-US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领域，格式）</a:t>
            </a:r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pPr lvl="1"/>
            <a:endParaRPr lang="zh-CN" altLang="en-US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5725" y="3478530"/>
            <a:ext cx="6802755" cy="33794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255270" y="1328420"/>
            <a:ext cx="6754495" cy="2461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[SYSTEM]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RAG Pipeline Activated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Query Analysis: Detected informational query about renewable energy storage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Vector Search: Scanning 5 internal technical databases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Relevance Filtering: Selected top 2 documents with similarity scores &gt;0.82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[USER QUERY]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"What are the most promising innovations in battery technology for grid-scale solar energy storage?"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255270" y="1229995"/>
            <a:ext cx="675449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[SYSTEM]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RAG Pipeline Activated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Query Analysis: Detected informational query about renewable energy storage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Vector Search: Scanning 5 internal technical databases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- Relevance Filtering: Selected top 2 documents with similarity scores &gt;0.82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[USER QUERY]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"What are the most promising innovations in battery technology for grid-scale solar energy storage?"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[RETRIEVAL CONTEXT]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1. Document ID: ESD-2023-045 (Last updated: 2023-11-15)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Content: "Liquid metal battery systems using calcium-antimony electrodes demonstrate 75% round-trip efficiency at $20/kWh capital cost, with 15-year lifespan under daily cycling"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2. Document ID: MIT-TR-7781 (Access date: 2024-02-03)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Content: "Solid-state lithium-air batteries achieve theoretical energy density of 11,140 Wh/kg, though cycle stability remains challenge (current prototype: 50 cycles @ 80% capacity retention)"</a:t>
            </a:r>
            <a:endParaRPr lang="en-US" altLang="zh-CN" sz="1400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30985" y="6042025"/>
            <a:ext cx="4758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文档召回发生在</a:t>
            </a:r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LLM</a:t>
            </a:r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输入之前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给</a:t>
            </a:r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LLM</a:t>
            </a:r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的</a:t>
            </a:r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Input</a:t>
            </a:r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包含了从文档里召回的内容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90510" y="1313815"/>
            <a:ext cx="415734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[ASSISTANT RESPONSE]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Current grid-scale battery innovations show three promising directions: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1. Liquid Metal Systems (Calcium-Antimony):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- 75% efficiency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- $20/kWh cost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- 15-year lifespan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- Best for daily cycling applications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2. Solid-State Lithium-Air Prototypes: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- Ultra-high 11,140 Wh/kg density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- Current limitation: 50-cycle stability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   - Potential for aviation/transport use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  <a:p>
            <a:r>
              <a:rPr lang="en-US" altLang="zh-CN" sz="1400"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All data current through Q4 2023, with liquid metal systems being most deployment-ready based on recent DOE demonstrations.</a:t>
            </a:r>
            <a:endParaRPr lang="en-US" altLang="zh-CN" sz="1400"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63560" y="6042025"/>
            <a:ext cx="4028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LLM Output</a:t>
            </a:r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根据用户的问题和补充上下文进行输出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一步步构建</a:t>
            </a:r>
            <a:r>
              <a:rPr lang="en-US" altLang="zh-CN"/>
              <a:t>Knowledge Source</a:t>
            </a:r>
            <a:endParaRPr lang="en-US" altLang="zh-CN"/>
          </a:p>
          <a:p>
            <a:pPr lvl="1"/>
            <a:r>
              <a:rPr lang="zh-CN" altLang="en-US" sz="1600"/>
              <a:t>第一步：分块（</a:t>
            </a:r>
            <a:r>
              <a:rPr lang="en-US" altLang="zh-CN" sz="1600"/>
              <a:t>Chunk</a:t>
            </a:r>
            <a:r>
              <a:rPr lang="zh-CN" altLang="en-US" sz="1600"/>
              <a:t>）</a:t>
            </a:r>
            <a:endParaRPr lang="zh-CN" altLang="en-US" sz="1600"/>
          </a:p>
          <a:p>
            <a:pPr lvl="2"/>
            <a:r>
              <a:rPr lang="zh-CN" altLang="en-US"/>
              <a:t>这一步的目的是减少</a:t>
            </a:r>
            <a:r>
              <a:rPr lang="en-US" altLang="zh-CN"/>
              <a:t>Embedding</a:t>
            </a:r>
            <a:r>
              <a:rPr lang="zh-CN" altLang="en-US"/>
              <a:t>模型输入的信息噪音，最佳状态是一个最小知识点为一个分块，同时丢弃对系统无关的知识</a:t>
            </a:r>
            <a:endParaRPr lang="en-US" altLang="zh-CN" sz="1420"/>
          </a:p>
          <a:p>
            <a:pPr lvl="1"/>
            <a:endParaRPr lang="zh-CN" altLang="en-US" sz="1600"/>
          </a:p>
          <a:p>
            <a:pPr lvl="1"/>
            <a:endParaRPr lang="en-US" altLang="zh-CN"/>
          </a:p>
          <a:p>
            <a:pPr lvl="1"/>
            <a:endParaRPr lang="en-US" altLang="zh-CN"/>
          </a:p>
          <a:p>
            <a:pPr marL="457200" lvl="1" indent="0">
              <a:buNone/>
            </a:pP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9940" y="2996565"/>
            <a:ext cx="8907780" cy="38817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一步步构建</a:t>
            </a:r>
            <a:r>
              <a:rPr lang="en-US" altLang="zh-CN"/>
              <a:t>Knowledge Source</a:t>
            </a:r>
            <a:endParaRPr lang="en-US" altLang="zh-CN"/>
          </a:p>
          <a:p>
            <a:pPr lvl="1"/>
            <a:r>
              <a:rPr lang="zh-CN" altLang="en-US" sz="1600"/>
              <a:t>第二步：词嵌入，存入结果</a:t>
            </a:r>
            <a:r>
              <a:rPr lang="zh-CN" altLang="en-US" sz="1600"/>
              <a:t>到向量数据库（</a:t>
            </a:r>
            <a:r>
              <a:rPr lang="en-US" altLang="zh-CN" sz="1600"/>
              <a:t>Milvus db</a:t>
            </a:r>
            <a:r>
              <a:rPr lang="zh-CN" altLang="en-US" sz="1600"/>
              <a:t>对</a:t>
            </a:r>
            <a:r>
              <a:rPr lang="en-US" altLang="zh-CN" sz="1600"/>
              <a:t>AI</a:t>
            </a:r>
            <a:r>
              <a:rPr lang="zh-CN" altLang="en-US" sz="1600"/>
              <a:t>应用的支持是所有开源向量数据库里最好</a:t>
            </a:r>
            <a:r>
              <a:rPr lang="zh-CN" altLang="en-US" sz="1600"/>
              <a:t>的）</a:t>
            </a:r>
            <a:endParaRPr lang="zh-CN" altLang="en-US" sz="1600"/>
          </a:p>
          <a:p>
            <a:pPr lvl="2"/>
            <a:r>
              <a:rPr lang="zh-CN" altLang="en-US"/>
              <a:t>这一步的目的是持久化数据，只需要嵌入一次</a:t>
            </a:r>
            <a:endParaRPr lang="zh-CN" altLang="en-US" sz="1600"/>
          </a:p>
          <a:p>
            <a:pPr lvl="1"/>
            <a:endParaRPr lang="en-US" altLang="zh-CN"/>
          </a:p>
          <a:p>
            <a:pPr lvl="1"/>
            <a:endParaRPr lang="en-US" altLang="zh-CN"/>
          </a:p>
          <a:p>
            <a:pPr marL="457200" lvl="1" indent="0">
              <a:buNone/>
            </a:pP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0" y="2951480"/>
            <a:ext cx="10528300" cy="2413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RAG: Why, When, How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一步步构建</a:t>
            </a:r>
            <a:r>
              <a:rPr lang="en-US" altLang="zh-CN"/>
              <a:t>Knowledge Source</a:t>
            </a:r>
            <a:endParaRPr lang="en-US" altLang="zh-CN"/>
          </a:p>
          <a:p>
            <a:pPr lvl="1"/>
            <a:r>
              <a:rPr lang="zh-CN" altLang="en-US" sz="1600"/>
              <a:t>第二步：词嵌入，存入结果</a:t>
            </a:r>
            <a:r>
              <a:rPr lang="zh-CN" altLang="en-US" sz="1600"/>
              <a:t>到向量数据库（</a:t>
            </a:r>
            <a:r>
              <a:rPr lang="en-US" altLang="zh-CN" sz="1600"/>
              <a:t>Milvus db</a:t>
            </a:r>
            <a:r>
              <a:rPr lang="zh-CN" altLang="en-US" sz="1600"/>
              <a:t>对</a:t>
            </a:r>
            <a:r>
              <a:rPr lang="en-US" altLang="zh-CN" sz="1600"/>
              <a:t>AI</a:t>
            </a:r>
            <a:r>
              <a:rPr lang="zh-CN" altLang="en-US" sz="1600"/>
              <a:t>应用的支持是所有开源向量数据库里最好</a:t>
            </a:r>
            <a:r>
              <a:rPr lang="zh-CN" altLang="en-US" sz="1600"/>
              <a:t>的）</a:t>
            </a:r>
            <a:endParaRPr lang="zh-CN" altLang="en-US" sz="1600"/>
          </a:p>
          <a:p>
            <a:pPr lvl="2"/>
            <a:r>
              <a:rPr lang="zh-CN" altLang="en-US"/>
              <a:t>这一步的目的是持久化数据，只需要嵌入一次</a:t>
            </a:r>
            <a:endParaRPr lang="zh-CN" altLang="en-US" sz="1600"/>
          </a:p>
          <a:p>
            <a:pPr lvl="1"/>
            <a:endParaRPr lang="en-US" altLang="zh-CN"/>
          </a:p>
          <a:p>
            <a:pPr lvl="1"/>
            <a:endParaRPr lang="en-US" altLang="zh-CN"/>
          </a:p>
          <a:p>
            <a:pPr marL="457200" lvl="1" indent="0">
              <a:buNone/>
            </a:pP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0" y="2951480"/>
            <a:ext cx="10528300" cy="2413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21815" y="5568315"/>
            <a:ext cx="8848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注意到：如果切换了词嵌入模型，向量空间改变，所有数据库的内容变得无意义！</a:t>
            </a:r>
            <a:endParaRPr lang="zh-CN" altLang="en-US">
              <a:solidFill>
                <a:srgbClr val="FF0000"/>
              </a:solidFill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汉仪雅酷黑简"/>
        <a:ea typeface="汉仪雅酷黑简"/>
        <a:cs typeface=""/>
      </a:majorFont>
      <a:minorFont>
        <a:latin typeface="汉仪雅酷黑简"/>
        <a:ea typeface="汉仪雅酷黑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汉仪雅酷黑简"/>
        <a:ea typeface="汉仪雅酷黑简"/>
        <a:cs typeface=""/>
      </a:majorFont>
      <a:minorFont>
        <a:latin typeface="汉仪雅酷黑简"/>
        <a:ea typeface="汉仪雅酷黑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汉仪雅酷黑简"/>
        <a:ea typeface="汉仪雅酷黑简"/>
        <a:cs typeface=""/>
      </a:majorFont>
      <a:minorFont>
        <a:latin typeface="汉仪雅酷黑简"/>
        <a:ea typeface="汉仪雅酷黑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9509</Words>
  <Application>WPS 演示</Application>
  <PresentationFormat>宽屏</PresentationFormat>
  <Paragraphs>378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9" baseType="lpstr">
      <vt:lpstr>Arial</vt:lpstr>
      <vt:lpstr>宋体</vt:lpstr>
      <vt:lpstr>Wingdings</vt:lpstr>
      <vt:lpstr>汉仪雅酷黑简</vt:lpstr>
      <vt:lpstr>Wingdings</vt:lpstr>
      <vt:lpstr>Crunch SemiBold</vt:lpstr>
      <vt:lpstr>微软雅黑</vt:lpstr>
      <vt:lpstr>Arial Unicode MS</vt:lpstr>
      <vt:lpstr>WPS</vt:lpstr>
      <vt:lpstr>RAG &amp; Agentic Workflows’ Success Stories</vt:lpstr>
      <vt:lpstr>RAG: Why, When, How</vt:lpstr>
      <vt:lpstr>RAG: Why, When, How</vt:lpstr>
      <vt:lpstr>RAG: Why, When, How</vt:lpstr>
      <vt:lpstr>RAG: Why, When, How</vt:lpstr>
      <vt:lpstr>RAG: Why, When, How</vt:lpstr>
      <vt:lpstr>RAG: Why, When, How</vt:lpstr>
      <vt:lpstr>RAG: Why, When, How</vt:lpstr>
      <vt:lpstr>RAG: Why, When, How</vt:lpstr>
      <vt:lpstr>RAG: Why, When, How</vt:lpstr>
      <vt:lpstr>RAG: Why, When, How</vt:lpstr>
      <vt:lpstr>RAG: Why, When, How</vt:lpstr>
      <vt:lpstr>RAG: Why, When, How</vt:lpstr>
      <vt:lpstr>RAG: Why, When, How</vt:lpstr>
      <vt:lpstr>RAG: Why, When, How</vt:lpstr>
      <vt:lpstr>RAG: Why, When, How</vt:lpstr>
      <vt:lpstr>No Free Lunch!</vt:lpstr>
      <vt:lpstr>No Free Lunch!</vt:lpstr>
      <vt:lpstr>Agentic Workflows: Why, When, How</vt:lpstr>
      <vt:lpstr>Agentic Workflows: Why, When, How</vt:lpstr>
      <vt:lpstr>Agentic Workflows: Why, When, How</vt:lpstr>
      <vt:lpstr>Agentic Workflows: Why, When, How</vt:lpstr>
      <vt:lpstr>Agentic Workflows: Why, When, How</vt:lpstr>
      <vt:lpstr>Agentic Workflows: Why, When, How</vt:lpstr>
      <vt:lpstr>Agentic Workflows: Why, When, How</vt:lpstr>
      <vt:lpstr>Agentic Workflows: Why, When, How</vt:lpstr>
      <vt:lpstr>Agentic Workflows: Why, When, How</vt:lpstr>
      <vt:lpstr>机遇与挑战</vt:lpstr>
      <vt:lpstr>推荐阅读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haorui</dc:creator>
  <cp:lastModifiedBy>冷山暖水</cp:lastModifiedBy>
  <cp:revision>299</cp:revision>
  <dcterms:created xsi:type="dcterms:W3CDTF">2025-02-28T07:23:00Z</dcterms:created>
  <dcterms:modified xsi:type="dcterms:W3CDTF">2025-03-09T11:26:54Z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F97583433A84455DB94C552A7D5D2CD3_13</vt:lpwstr>
  </property>
</Properties>
</file>